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71" r:id="rId3"/>
    <p:sldId id="257" r:id="rId4"/>
    <p:sldId id="258" r:id="rId5"/>
    <p:sldId id="272" r:id="rId6"/>
    <p:sldId id="273" r:id="rId7"/>
    <p:sldId id="274" r:id="rId8"/>
    <p:sldId id="259" r:id="rId9"/>
    <p:sldId id="260" r:id="rId10"/>
    <p:sldId id="261" r:id="rId11"/>
    <p:sldId id="262" r:id="rId12"/>
    <p:sldId id="263" r:id="rId13"/>
    <p:sldId id="265" r:id="rId14"/>
    <p:sldId id="266" r:id="rId15"/>
    <p:sldId id="275" r:id="rId16"/>
    <p:sldId id="267" r:id="rId17"/>
    <p:sldId id="268" r:id="rId18"/>
    <p:sldId id="269" r:id="rId19"/>
    <p:sldId id="270" r:id="rId20"/>
    <p:sldId id="276" r:id="rId21"/>
    <p:sldId id="277" r:id="rId22"/>
    <p:sldId id="278" r:id="rId23"/>
    <p:sldId id="264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03B1-8B2A-4343-A4AA-6BAD376A0E98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E118838-8252-42E0-A12C-CAE99AB8F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428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03B1-8B2A-4343-A4AA-6BAD376A0E98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118838-8252-42E0-A12C-CAE99AB8F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25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03B1-8B2A-4343-A4AA-6BAD376A0E98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118838-8252-42E0-A12C-CAE99AB8F42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5154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03B1-8B2A-4343-A4AA-6BAD376A0E98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118838-8252-42E0-A12C-CAE99AB8F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991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03B1-8B2A-4343-A4AA-6BAD376A0E98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118838-8252-42E0-A12C-CAE99AB8F42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0136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03B1-8B2A-4343-A4AA-6BAD376A0E98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118838-8252-42E0-A12C-CAE99AB8F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907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03B1-8B2A-4343-A4AA-6BAD376A0E98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8838-8252-42E0-A12C-CAE99AB8F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289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03B1-8B2A-4343-A4AA-6BAD376A0E98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8838-8252-42E0-A12C-CAE99AB8F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56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03B1-8B2A-4343-A4AA-6BAD376A0E98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8838-8252-42E0-A12C-CAE99AB8F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92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03B1-8B2A-4343-A4AA-6BAD376A0E98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118838-8252-42E0-A12C-CAE99AB8F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29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03B1-8B2A-4343-A4AA-6BAD376A0E98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118838-8252-42E0-A12C-CAE99AB8F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50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03B1-8B2A-4343-A4AA-6BAD376A0E98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118838-8252-42E0-A12C-CAE99AB8F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48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03B1-8B2A-4343-A4AA-6BAD376A0E98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8838-8252-42E0-A12C-CAE99AB8F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87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03B1-8B2A-4343-A4AA-6BAD376A0E98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8838-8252-42E0-A12C-CAE99AB8F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31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03B1-8B2A-4343-A4AA-6BAD376A0E98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8838-8252-42E0-A12C-CAE99AB8F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2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03B1-8B2A-4343-A4AA-6BAD376A0E98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118838-8252-42E0-A12C-CAE99AB8F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512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603B1-8B2A-4343-A4AA-6BAD376A0E98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E118838-8252-42E0-A12C-CAE99AB8F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69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6vrFyZnOqFQEYHHi4RAzyQLIZpEmQUW9/view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D49ED-9F0A-41E2-90A3-33B8F3363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814" y="2835728"/>
            <a:ext cx="11080957" cy="22748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 25 комбинированного вида» 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 дошкольного образования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B9B0AA-6C1A-4190-8BA9-7992BDEF8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6556" y="5561150"/>
            <a:ext cx="8915399" cy="594721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презентация</a:t>
            </a:r>
          </a:p>
        </p:txBody>
      </p:sp>
    </p:spTree>
    <p:extLst>
      <p:ext uri="{BB962C8B-B14F-4D97-AF65-F5344CB8AC3E}">
        <p14:creationId xmlns:p14="http://schemas.microsoft.com/office/powerpoint/2010/main" val="4159526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7977F-37EB-46A2-B07A-76763256F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362" y="624109"/>
            <a:ext cx="9379249" cy="1575393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программе содержится </a:t>
            </a:r>
            <a:b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основных раздела: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E6D14554-4174-4102-AD42-25C54BA45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450975"/>
              </p:ext>
            </p:extLst>
          </p:nvPr>
        </p:nvGraphicFramePr>
        <p:xfrm>
          <a:off x="2773404" y="2807957"/>
          <a:ext cx="7396205" cy="3222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6205">
                  <a:extLst>
                    <a:ext uri="{9D8B030D-6E8A-4147-A177-3AD203B41FA5}">
                      <a16:colId xmlns:a16="http://schemas.microsoft.com/office/drawing/2014/main" val="3789294177"/>
                    </a:ext>
                  </a:extLst>
                </a:gridCol>
              </a:tblGrid>
              <a:tr h="107404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563236"/>
                  </a:ext>
                </a:extLst>
              </a:tr>
              <a:tr h="107404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Содержательный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003768"/>
                  </a:ext>
                </a:extLst>
              </a:tr>
              <a:tr h="107404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445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776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73FAE-A061-4080-BBA6-6E01CAD8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135" y="661180"/>
            <a:ext cx="8911687" cy="128089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8D99B6-33D6-466D-967D-029D6E6FEB6B}"/>
              </a:ext>
            </a:extLst>
          </p:cNvPr>
          <p:cNvSpPr txBox="1"/>
          <p:nvPr/>
        </p:nvSpPr>
        <p:spPr>
          <a:xfrm>
            <a:off x="3049029" y="2004016"/>
            <a:ext cx="826975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целевом разделе Программы представлены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цели, задачи, принципы и подходы к ее формированию;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планируемые результаты освоения Программы в младенческом, раннем, дошкольном возрастах, а также на этапе завершения освоения Программы;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особенностей развития детей младенческого, раннего и дошкольного возрастов, подходы к педагогической диагностике планируемых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861097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32BBC-3958-47D5-BE17-5CDEC1081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795" y="179267"/>
            <a:ext cx="8911687" cy="128089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811244-7722-4C2F-B20C-B28D718DB65B}"/>
              </a:ext>
            </a:extLst>
          </p:cNvPr>
          <p:cNvSpPr txBox="1"/>
          <p:nvPr/>
        </p:nvSpPr>
        <p:spPr>
          <a:xfrm>
            <a:off x="1396313" y="1404187"/>
            <a:ext cx="995954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 Программы включает описание: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 и содержания образовательной деятельности по каждой из образовательных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областей для всех возрастных групп обучающихся (социально-коммуникативное,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познавательное, речевое, художественно-эстетическое, физическое развитие) в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федеральной программой и с учетом используемых методических пособий, обеспечивающих реализацию данного содержания;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вариативных форм, способов, методов и средств реализации Федеральной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с учетом возрастных и индивидуальных особенностей воспитанников,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специфики их образовательных потребностей и интересов;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 образовательной деятельности разных видов и культурных практик;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способов поддержки детской инициативы;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 взаимодействия педагогического коллектива с семьями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 по профессиональной коррекции нарушений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детей.</a:t>
            </a:r>
          </a:p>
        </p:txBody>
      </p:sp>
    </p:spTree>
    <p:extLst>
      <p:ext uri="{BB962C8B-B14F-4D97-AF65-F5344CB8AC3E}">
        <p14:creationId xmlns:p14="http://schemas.microsoft.com/office/powerpoint/2010/main" val="236734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32BBC-3958-47D5-BE17-5CDEC1081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012" y="945386"/>
            <a:ext cx="8911687" cy="128089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811244-7722-4C2F-B20C-B28D718DB65B}"/>
              </a:ext>
            </a:extLst>
          </p:cNvPr>
          <p:cNvSpPr txBox="1"/>
          <p:nvPr/>
        </p:nvSpPr>
        <p:spPr>
          <a:xfrm>
            <a:off x="2829697" y="2491582"/>
            <a:ext cx="80318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рабочую программу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воспитания, которая раскрывает задачи и направления воспитательной работы, предусматривает приобщение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российским традиционным духовным ценностям, включая культурные ценности своей этнической группы, правилам и нормам поведения в российском обществе.</a:t>
            </a:r>
          </a:p>
        </p:txBody>
      </p:sp>
    </p:spTree>
    <p:extLst>
      <p:ext uri="{BB962C8B-B14F-4D97-AF65-F5344CB8AC3E}">
        <p14:creationId xmlns:p14="http://schemas.microsoft.com/office/powerpoint/2010/main" val="785853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9FE16-66EF-41DE-BC13-21D446254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385" y="160639"/>
            <a:ext cx="8911687" cy="103796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образования по образовательным областям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ED8AE9-37F5-4AAD-A4E3-B36EC514A603}"/>
              </a:ext>
            </a:extLst>
          </p:cNvPr>
          <p:cNvSpPr txBox="1"/>
          <p:nvPr/>
        </p:nvSpPr>
        <p:spPr>
          <a:xfrm>
            <a:off x="741405" y="1354258"/>
            <a:ext cx="111210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образовательной области сформулированы задачи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образовательной деятельности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предусмотренное для освоения в каждой возрастной группе детей в возрасте от двух месяцев до восьми лет, а также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могут быть достигнуты детьми при целенаправленной систематической работе с ними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ACA09-A0BD-4D59-9CA7-0AAB606AA58B}"/>
              </a:ext>
            </a:extLst>
          </p:cNvPr>
          <p:cNvSpPr txBox="1"/>
          <p:nvPr/>
        </p:nvSpPr>
        <p:spPr>
          <a:xfrm>
            <a:off x="1050325" y="2846332"/>
            <a:ext cx="1004604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образовательной деятельности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«Социально-коммуникативное развитие»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образовательной деятельности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развитие»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образовательной деятельности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«Речевое развитие»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образовательной деятельности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развитие»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образовательной деятельности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«Физическое развитие»</a:t>
            </a:r>
          </a:p>
        </p:txBody>
      </p:sp>
    </p:spTree>
    <p:extLst>
      <p:ext uri="{BB962C8B-B14F-4D97-AF65-F5344CB8AC3E}">
        <p14:creationId xmlns:p14="http://schemas.microsoft.com/office/powerpoint/2010/main" val="1657215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015" y="2595019"/>
            <a:ext cx="111755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>
              <a:tabLst>
                <a:tab pos="90170" algn="l"/>
              </a:tabLst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культурным практикам относят игровую, продуктивную, познавательно-исследовательскую, коммуникативную практики, чтение художественной литературы.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540385" algn="just">
              <a:tabLst>
                <a:tab pos="9017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Культурные практики предоставляют ребёнку возможность проявить свою субъектность с разных сторон, что, в свою очередь, способствует становлению разных видов детских инициатив: 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9017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игровой практике ребёнок проявляет себя как творческий субъект (творческая инициатива);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9017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продуктивной – созидающий и волевой субъект (инициатива целеполагания); 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9017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познавательно-исследовательской практике – как субъект исследования (познавательная инициатива); ‒ коммуникативной практике – как партнер по взаимодействию и собеседник (коммуникативная инициатива); </a:t>
            </a:r>
          </a:p>
          <a:p>
            <a:pPr marL="342900" indent="-342900" algn="just">
              <a:buFont typeface="Arial" panose="020B0604020202020204" pitchFamily="34" charset="0"/>
              <a:buChar char="•"/>
              <a:tabLst>
                <a:tab pos="9017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 дополняет развивающие возможности других культурных практик детей дошкольного возраста (игровой, познавательно-исследовательской, продуктивной деятельности).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(п.24.19. ФОП ДО).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4320" y="206400"/>
            <a:ext cx="103835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tabLst>
                <a:tab pos="9017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деятельность в ДОУ включает:</a:t>
            </a:r>
            <a:endParaRPr lang="ru-RU" sz="2000" b="1" dirty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образовательную деятельность, осуществляемую в процессе организации различных видов детской деятельности;</a:t>
            </a:r>
            <a:endParaRPr lang="ru-RU" sz="2000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образовательную деятельность, осуществляемую в ходе режимных процессов;</a:t>
            </a:r>
            <a:endParaRPr lang="ru-RU" sz="2000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самостоятельную деятельность детей;</a:t>
            </a:r>
            <a:endParaRPr lang="ru-RU" sz="2000" dirty="0">
              <a:ea typeface="Times New Roman" panose="02020603050405020304" pitchFamily="18" charset="0"/>
            </a:endParaRPr>
          </a:p>
          <a:p>
            <a:pPr indent="540385" algn="just">
              <a:tabLst>
                <a:tab pos="9017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с семьями детей по реализации образовательной программы ДО (п.24.1. ФОП ДО).</a:t>
            </a:r>
            <a:endParaRPr lang="ru-RU" sz="20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622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9C20B-68BC-4425-BAFF-3945D6E8A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805" y="624110"/>
            <a:ext cx="10144897" cy="128089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педагогического коллектива с семьями обучающихся.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E3FAF-BF7A-4D21-9239-EF804E080A73}"/>
              </a:ext>
            </a:extLst>
          </p:cNvPr>
          <p:cNvSpPr txBox="1"/>
          <p:nvPr/>
        </p:nvSpPr>
        <p:spPr>
          <a:xfrm>
            <a:off x="1371601" y="2040568"/>
            <a:ext cx="1023139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Главными целями взаимодействия педагогического коллектива Детского сада № 25 с семьями обучающихся дошкольного возраста являются: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психолого-педагогической поддержки семьи и повышение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родителей (законных представителей) в вопросах образования, охраны и укрепления здоровья детей младенческого, раннего и дошкольного возрастов;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единства подходов к воспитанию и обучению детей в условиях ДОО и семьи;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воспитательного потенциала семьи.</a:t>
            </a:r>
          </a:p>
        </p:txBody>
      </p:sp>
    </p:spTree>
    <p:extLst>
      <p:ext uri="{BB962C8B-B14F-4D97-AF65-F5344CB8AC3E}">
        <p14:creationId xmlns:p14="http://schemas.microsoft.com/office/powerpoint/2010/main" val="1983200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CFA6EE-23F2-4803-82C4-4EFC3D00D96D}"/>
              </a:ext>
            </a:extLst>
          </p:cNvPr>
          <p:cNvSpPr txBox="1"/>
          <p:nvPr/>
        </p:nvSpPr>
        <p:spPr>
          <a:xfrm>
            <a:off x="1668162" y="1413967"/>
            <a:ext cx="9860692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этих целей должно осуществляться через решение основных задач: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информирование родителей (законных представителей) и общественности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целей ДО, общих для всего образовательного пространства Российской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 о мерах господдержки семьям, имеющим детей дошкольного возраста, а также об образовательной программе, реализуемой в ДОО;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просвещение родителей (законных представителей), повышение их правовой,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психолого-педагогической компетентности в вопросах охраны и укрепления здоровья,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и образования детей;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способствование развитию ответственного и осознанного родительства как базовой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благополучия семьи;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построение взаимодействия в форме сотрудничества и установления партнёрских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 с родителями (законными представителями) детей младенческого, раннего 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для решения образовательных задач;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вовлечение родителей (законных представителей) в образовательный процесс.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CE7104-DEBD-4626-806C-582A78CA5224}"/>
              </a:ext>
            </a:extLst>
          </p:cNvPr>
          <p:cNvSpPr txBox="1"/>
          <p:nvPr/>
        </p:nvSpPr>
        <p:spPr>
          <a:xfrm>
            <a:off x="1776284" y="232890"/>
            <a:ext cx="97772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Взаимодействие педагогического коллектива с семьями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750809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29718A-0458-499E-85BD-FA23E7BEB679}"/>
              </a:ext>
            </a:extLst>
          </p:cNvPr>
          <p:cNvSpPr txBox="1"/>
          <p:nvPr/>
        </p:nvSpPr>
        <p:spPr>
          <a:xfrm>
            <a:off x="1643450" y="1705359"/>
            <a:ext cx="998425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взаимодействия с родителями (законными представителями) должно придерживаться следующих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семьи в воспитании, обучении и развитии ребёнка;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открытость;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взаимное доверие, уважение и доброжелательность во взаимоотношениях педагогов и родителей (законных представителей;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индивидуально-дифференцированный подход к каждой семье;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возрастосообразность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F010C6-545A-41CD-B924-D53228D953D5}"/>
              </a:ext>
            </a:extLst>
          </p:cNvPr>
          <p:cNvSpPr txBox="1"/>
          <p:nvPr/>
        </p:nvSpPr>
        <p:spPr>
          <a:xfrm>
            <a:off x="1689787" y="307029"/>
            <a:ext cx="95919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Взаимодействие педагогического коллектива с семьями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3413058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148940-836B-4412-8A16-99BE4179EABD}"/>
              </a:ext>
            </a:extLst>
          </p:cNvPr>
          <p:cNvSpPr txBox="1"/>
          <p:nvPr/>
        </p:nvSpPr>
        <p:spPr>
          <a:xfrm>
            <a:off x="1701114" y="889687"/>
            <a:ext cx="1026846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Деятельность педагогического коллектива ДОО по построению взаимодействия с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(законными представителями) обучающихся осуществляется по </a:t>
            </a:r>
          </a:p>
          <a:p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нескольким направлениям: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-аналитическое направление;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просветительское направление;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консультационное направление.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427B54-332D-400A-BF3E-44651B8A6FCB}"/>
              </a:ext>
            </a:extLst>
          </p:cNvPr>
          <p:cNvSpPr txBox="1"/>
          <p:nvPr/>
        </p:nvSpPr>
        <p:spPr>
          <a:xfrm>
            <a:off x="1643449" y="4072746"/>
            <a:ext cx="1033024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Незаменимой формой установления доверительного делового контакта между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семьей и ДОО является </a:t>
            </a:r>
            <a:r>
              <a: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 и родителей (законных представителей).</a:t>
            </a:r>
          </a:p>
          <a:p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 позволяет совместно анализировать поведение или проблемы ребёнка, выяснять причины проблем и искать подходящие возможности, ресурсы семьи и пути их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4157473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F3CCB8-E43C-4A4E-B7A9-43B0A9D64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23520"/>
            <a:ext cx="11220131" cy="2296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</a:t>
            </a:r>
            <a:br>
              <a:rPr lang="ru-RU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образовательного учреждения – 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локальный нормативный акт, определяющий содержание дошкольного образования в дошкольном образовательном учреждении 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D2BED6-5669-48A0-A18A-50BC0FE59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640" y="2255520"/>
            <a:ext cx="10363200" cy="4246880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разработана в соответствии с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государственным образовательным стандартом дошкольного образования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 приказом Минобрнауки России от 17 октября 2013 г. № 1155, зарегистрировано в Минюсте России 14 ноября 2013 г., регистрационный № 30384; в редакции приказа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8 ноября 2022 г. № 955, зарегистрировано в Минюсте России 6 февраля 2023 г., регистрационный № 72264);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образовательной программой дошкольного образования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(утверждена приказом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25 ноября 2022 г. № 1028, зарегистрировано в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Минюсте России 28 декабря 2022 г., регистрационный № 71847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https://drive.google.com/file/d/16vrFyZnOqFQEYHHi4RAzyQLIZpEmQUW9/view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728380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1760" y="691481"/>
            <a:ext cx="98958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воспитания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342900" algn="ctr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Разработана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основе ФОП ДО, 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требований Федерального закона № 304-ФЗ от 31.07.2020 «О внесении изменений в Федеральный закон «Об образовании в Российской Федерации» по вопросам воспитания обучающихся», 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учетом Плана мероприятий по реализации в 2021-2025 годах Стратегии развития воспитания в Российской Федерации на период до 2025 года.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342900" algn="just"/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/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отражает интересы и запросы участников образовательных отношений:</a:t>
            </a:r>
            <a:endParaRPr lang="ru-RU" sz="20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ребенка, признавая приоритетную роль его личностного развития на основе возрастных и индивидуальных особенностей, интересов и потребностей; 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 ребенка (законных представителей) и значимых для ребенка взрослых; 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государства и общества. 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236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499" y="219808"/>
            <a:ext cx="106112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kern="5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Общая цель воспитания  в ДОУ</a:t>
            </a:r>
            <a:r>
              <a:rPr lang="ru-RU" sz="2000" kern="5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 </a:t>
            </a:r>
            <a:r>
              <a:rPr lang="ru-RU" sz="20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-  личностное развитие каждого ребенка с учетом его индивидуальности и создание условий для позитивной социализации  детей на основе традиционных ценностей российского общества, что предполагает:</a:t>
            </a:r>
            <a:endParaRPr lang="ru-RU" sz="2000" kern="50" dirty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algn="just"/>
            <a:r>
              <a:rPr lang="ru-RU" sz="20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- формирование первоначальных представлений о традиционных ценностях российского народа, социально приемлемых нормах и правилах поведения;</a:t>
            </a:r>
            <a:endParaRPr lang="ru-RU" sz="2000" kern="50" dirty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algn="just"/>
            <a:r>
              <a:rPr lang="ru-RU" sz="20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- формирование ценностного отношения к окружающему миру (природному и социокультурному), другим людям, себе;</a:t>
            </a:r>
            <a:endParaRPr lang="ru-RU" sz="2000" kern="50" dirty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marL="285750" indent="-285750" algn="just">
              <a:buFontTx/>
              <a:buChar char="-"/>
            </a:pPr>
            <a:r>
              <a:rPr lang="ru-RU" sz="20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становление первичного опыта деятельности и поведения в соответствии с традиционными ценностями, принятыми в обществе нормами и правилами  (п..29.2.1.1 ФОП ДО)</a:t>
            </a:r>
          </a:p>
          <a:p>
            <a:pPr marL="171450" indent="-171450" algn="just">
              <a:buFontTx/>
              <a:buChar char="-"/>
            </a:pPr>
            <a:endParaRPr lang="ru-RU" sz="1200" kern="50" dirty="0"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8344" y="3217260"/>
            <a:ext cx="11589489" cy="364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kern="5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Общие задачи воспитания</a:t>
            </a:r>
            <a:r>
              <a:rPr lang="ru-RU" sz="2000" kern="5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 </a:t>
            </a:r>
            <a:r>
              <a:rPr lang="en-US" sz="2000" kern="5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/>
              </a:rPr>
              <a:t>:</a:t>
            </a:r>
            <a:endParaRPr lang="ru-RU" sz="2000" kern="50" dirty="0">
              <a:solidFill>
                <a:srgbClr val="C00000"/>
              </a:solidFill>
              <a:latin typeface="Arial" panose="020B0604020202020204" pitchFamily="34" charset="0"/>
              <a:ea typeface="SimSun" panose="02010600030101010101" pitchFamily="2" charset="-122"/>
              <a:cs typeface="Mangal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</a:rPr>
              <a:t>содействовать развитию личности , основанному на принятых в обществе представлениях о добре и зле, должном и недопустимом:</a:t>
            </a:r>
            <a:endParaRPr lang="ru-RU" sz="2000" dirty="0"/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</a:rPr>
              <a:t>способствовать становлению нравственности , основанной на духовных отечественных традициях, внутренней установке личности поступать согласно своей совести:</a:t>
            </a:r>
            <a:endParaRPr lang="ru-RU" sz="2000" dirty="0"/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</a:rPr>
              <a:t>создавать условия для развития и реализации личностного потенциала ребенка, его готовности  к творческому самовыражению и саморазвитию, самовоспитанию</a:t>
            </a:r>
            <a:endParaRPr lang="ru-RU" sz="2000" dirty="0"/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</a:rPr>
              <a:t>осуществлять поддержку позитивной социализации ребенка посредством проектирования и принятия уклада, воспитывающей среды, создание воспитывающих общностей. (п.29.2.1.2 ФОП ДО).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3588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9280" y="185080"/>
            <a:ext cx="11176000" cy="6195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kern="5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Направления воспитания</a:t>
            </a:r>
            <a:endParaRPr lang="ru-RU" sz="2000" kern="50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ru-RU" sz="20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Патриотическое направление воспитания</a:t>
            </a:r>
          </a:p>
          <a:p>
            <a:pPr marL="228600"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Духовно-нравственное направление воспитания</a:t>
            </a:r>
          </a:p>
          <a:p>
            <a:pPr marL="457200"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Социальное направление воспитания</a:t>
            </a:r>
          </a:p>
          <a:p>
            <a:pPr marL="457200"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Познавательное направление воспитания</a:t>
            </a:r>
          </a:p>
          <a:p>
            <a:pPr marL="457200"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Физическое и оздоровительное направление воспитания</a:t>
            </a:r>
          </a:p>
          <a:p>
            <a:pPr marL="457200"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Трудовое направление воспитания</a:t>
            </a:r>
          </a:p>
          <a:p>
            <a:pPr marL="457200"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Эстетическое направление воспитания</a:t>
            </a:r>
          </a:p>
          <a:p>
            <a:pPr marL="457200" algn="just"/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 образовательной организации.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Уклад, в качестве установившегося порядка жизни ДОО, определяет мировосприятие, гармонизацию интересов и возможностей совместной деятельности детских, взрослых и детско-взрослых общностей в пространстве дошкольного образования.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 ДОО – это её необходимый фундамент, основа и инструмент воспитания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В ДОО создан единый воспитательно-образовательный процесс, в комплексе решаются воспитательные, обучающие и развивающие задачи педагогического процесса. Задачи по воспитанию базовых ценностей интегрируются с воспитательными задачами, реализуемыми при реализации образовательных областей.</a:t>
            </a:r>
          </a:p>
        </p:txBody>
      </p:sp>
    </p:spTree>
    <p:extLst>
      <p:ext uri="{BB962C8B-B14F-4D97-AF65-F5344CB8AC3E}">
        <p14:creationId xmlns:p14="http://schemas.microsoft.com/office/powerpoint/2010/main" val="2774642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A7262-565F-4209-A426-F2ADEAA45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503" y="451115"/>
            <a:ext cx="8911687" cy="128089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раздел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04BE3B-095F-4895-8A39-9AE77B148362}"/>
              </a:ext>
            </a:extLst>
          </p:cNvPr>
          <p:cNvSpPr txBox="1"/>
          <p:nvPr/>
        </p:nvSpPr>
        <p:spPr>
          <a:xfrm>
            <a:off x="1482811" y="1425306"/>
            <a:ext cx="9292281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раздел Программы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описание: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психолого-педагогических и кадровых условий реализации Программы;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 развивающей предметно-пространственной среды (далее – РППС);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материально-техническое обеспечение Программы;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обеспеченность методическими материалами и средствами обучения и воспитания.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представлены режим и распорядок дня во всех возрастных группах, календарный план воспитательной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2096349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CCBD66-A2F8-4398-A003-07CF66BDD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544" y="385429"/>
            <a:ext cx="7949609" cy="596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72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25AE2B-0188-4DA8-B43D-FCC88022F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91" t="11473" r="5754" b="5581"/>
          <a:stretch/>
        </p:blipFill>
        <p:spPr>
          <a:xfrm>
            <a:off x="2424222" y="318976"/>
            <a:ext cx="8165805" cy="630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47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8D9B8-4AEF-4C7C-A698-0A89858A3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522" y="194929"/>
            <a:ext cx="9924351" cy="6450419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Нормативно-правовой основой для разработки Программы являются следующие нормативно-правовые документы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/>
              <a:t> </a:t>
            </a:r>
            <a:br>
              <a:rPr lang="ru-RU" sz="2000" dirty="0"/>
            </a:br>
            <a:r>
              <a:rPr lang="ru-RU" sz="2000" dirty="0"/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7 мая 2018 г. № 204 «О национальных целях и стратегических задачах развития Российской Федерации на период до 2024 года»;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Указ Президента Российской Федерации от 21 июля 2020 г. № 474 «О национальных целях развития Российской Федерации на период до 2030 года»;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Указ Президента Российской Федерации от 9 ноября 2022 г. № 809 «Об утверждении основ государственной политики по сохранению и укреплению традиционных российских духовно-нравственных ценностей»;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‒ Федеральный закон от 29 декабря 2012 г. № 273-ФЗ «Об образовании в Российской Федерации»;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‒ Федеральный закон от 31 июля 2020 г. № 304-ФЗ «О внесении изменений в Федеральный закон «Об образовании в Российской Федерации» по вопросам воспитания обучающихся»;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‒ Федеральный закон от 24 сентября 2022 г. № 371-ФЗ «О внесении изменений в Федеральный закон «Об образовании в Российской Федерации» и статью 1 Федерального закона «Об обязательных требованиях в Российской Федерации»;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распоряжение Правительства Российской Федерации от 29 мая 2015 г. № 999-р «Об утверждении Стратегии развития воспитания в Российской Федерации на период до 2025 года»;</a:t>
            </a:r>
          </a:p>
        </p:txBody>
      </p:sp>
    </p:spTree>
    <p:extLst>
      <p:ext uri="{BB962C8B-B14F-4D97-AF65-F5344CB8AC3E}">
        <p14:creationId xmlns:p14="http://schemas.microsoft.com/office/powerpoint/2010/main" val="51849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51492-FE49-46D6-A60A-AA1C1DA2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539" y="0"/>
            <a:ext cx="10770781" cy="6081491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Нормативно-правовой основой для разработки Программы являются следующие нормативно-правовые документы: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федеральный государственный образовательный стандарт дошкольного образования (утвержден приказом Минобрнауки России от 17 октября 2013 г. № 1155, зарегистрировано в Минюсте России 14 ноября 2013 г., регистрационный № 30384; в редакции приказа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8 ноября 2022 г. № 955, зарегистрировано в Минюсте России 6 февраля 2023 г., регистрационный № 72264);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‒ федеральная образовательная программа дошкольного образования (утверждена приказом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25 ноября 2022 г. № 1028, зарегистрировано в Минюсте России 28 декабря 2022 г., регистрационный № 71847);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‒ Порядок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 (утверждена приказом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31 июля 2020 года № 373, 4 зарегистрировано в Минюсте России 31 августа 2020 г., регистрационный № 59599);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Санитарные правила СП 2.4.3648-20 «Санитарно-эпидемиологические требования к организациям воспитания и обучения, отдыха и оздоровления детей и молодёжи (утверждены постановлением Главного государственного санитарного врача Российской Федерации от 28 сентября 2020 г. № 28, зарегистрировано в Минюсте России 18 декабря 2020 г., регистрационный № 61573);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Устав Детского сада № 25;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Программа развития Детского сада № 25.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471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4828" y="731520"/>
            <a:ext cx="9807572" cy="501675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457200" indent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реализовать:</a:t>
            </a:r>
          </a:p>
          <a:p>
            <a:pPr algn="just">
              <a:spcAft>
                <a:spcPts val="600"/>
              </a:spcAft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обучение и воспитание ребенка дошкольного возраста как гражданина Российской Федерации,  </a:t>
            </a:r>
            <a:r>
              <a:rPr lang="ru-RU" alt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его гражданской и культурной идентичности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соответствующем его возрасту  содержании доступными средствами;</a:t>
            </a:r>
          </a:p>
          <a:p>
            <a:pPr algn="just">
              <a:spcAft>
                <a:spcPts val="600"/>
              </a:spcAft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создание </a:t>
            </a:r>
            <a:r>
              <a:rPr lang="ru-RU" alt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ядра содержания дошкольного образования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 - ДО), ориентированного на  приобщение детей к традиционным духовно-нравственным и социокультурным ценностям российского народа, воспитание подрастающего поколения как знающего и уважающего историю и  культуру своей семьи, большой и малой Родины;</a:t>
            </a:r>
          </a:p>
          <a:p>
            <a:pPr algn="just">
              <a:spcAft>
                <a:spcPts val="600"/>
              </a:spcAft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alt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единого федерального образовательного пространства воспитания и обучения детей от  рождения до поступления в общеобразовательную организацию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обеспечивающего ребенку и его  родителям (законным представителям) равные, качественные условия ДО, вне зависимости от места  проживания.</a:t>
            </a:r>
          </a:p>
        </p:txBody>
      </p:sp>
    </p:spTree>
    <p:extLst>
      <p:ext uri="{BB962C8B-B14F-4D97-AF65-F5344CB8AC3E}">
        <p14:creationId xmlns:p14="http://schemas.microsoft.com/office/powerpoint/2010/main" val="3272914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8531E8-90BF-4E4F-BEA0-E83D51BB6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280" y="156750"/>
            <a:ext cx="10383520" cy="670125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Целями Программы являются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разностороннее развитие детей дошкольного возраста с учетом их возрастных и индивидуальных особенностей, в том числе достижение детьми дошкольного возраста уровня развития, необходимого и достаточного для успешного освоения ими образовательных программ начального общего образования, на основе индивидуального подхода к детям дошкольного возраста и специфичных для детей дошкольного возраста видов деятельности на основе духовно-нравственных ценностей российского народа, исторических 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национальнокультурных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традиций.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 достигаются через решение следующих задач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(п. 1.6. ФГОС ДО, п. 1.1.1 ФОП ДО):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единых для Российской Федерации содержания ДО и планируемых результатов освоения образовательной программы ДО;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охрана и укрепление физического и психического здоровья детей, в том числе их эмоционального благополучия;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приобщение детей (в соответствии с возрастными особенностями) к базовым ценностям российского народа –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России; создание условий для формирования ценностного отношения к окружающему миру, становления опыта действий и поступков на основе осмысления ценностей;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675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9512E-E99C-4710-AADE-552E4450A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05" y="74428"/>
            <a:ext cx="11798595" cy="64008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здоровья), с учетом разнообразия образовательных потребностей и индивидуальных возможностей;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объединение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общей культуры личности детей, в том числе ценностей здорового образа жизни, обеспечение развития физических, личностных, нравственных качеств и основ патриотизма, интеллектуальных и художественно-творческих способностей ребёнка, его инициативности, самостоятельности и ответственности, формирование предпосылок учебной деятельности;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социокультурной среды, соответствующей возрастным, индивидуальным, психологическим и физиологическим особенностям детей;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психолого-педагогической поддержки семьи и повышение компетентности родителей (законных представителей) в вопросах развития и образования, охраны и укрепления здоровья детей;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преемственности целей, задач и содержания дошкольного общего и начального общего образования;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детьми на этапе завершения ДО уровня развития, необходимого и достаточного для успешного освоения ими образовательных программ начального общего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444272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B1F4E8-95C2-4E74-AC20-E017791C7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860" y="432486"/>
            <a:ext cx="8915399" cy="697853"/>
          </a:xfrm>
        </p:spPr>
        <p:txBody>
          <a:bodyPr>
            <a:no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частей ОП ДО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9ABFB6-0E69-4692-9106-71C8E18584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ED8AACA9-D002-4534-930D-2BF6A90D1C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077371"/>
              </p:ext>
            </p:extLst>
          </p:nvPr>
        </p:nvGraphicFramePr>
        <p:xfrm>
          <a:off x="2289193" y="1568547"/>
          <a:ext cx="812800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66896441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929911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обязательной части программы</a:t>
                      </a:r>
                    </a:p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составляет не менее 60% от ее общего объема.</a:t>
                      </a:r>
                    </a:p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части, формируемой участниками образовательных отношений, не более 40%.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881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291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73FCA-E5DF-4954-83CB-E514C6BE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624110"/>
            <a:ext cx="9675811" cy="128089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представляет собой учебно-методическую документацию, в составе которой: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63F7DCE7-4E07-4B61-8516-21F935D17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368096"/>
              </p:ext>
            </p:extLst>
          </p:nvPr>
        </p:nvGraphicFramePr>
        <p:xfrm>
          <a:off x="1796902" y="2375472"/>
          <a:ext cx="8103606" cy="3927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3606">
                  <a:extLst>
                    <a:ext uri="{9D8B030D-6E8A-4147-A177-3AD203B41FA5}">
                      <a16:colId xmlns:a16="http://schemas.microsoft.com/office/drawing/2014/main" val="1723650736"/>
                    </a:ext>
                  </a:extLst>
                </a:gridCol>
              </a:tblGrid>
              <a:tr h="745753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‒ рабочая программа воспитания,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500990"/>
                  </a:ext>
                </a:extLst>
              </a:tr>
              <a:tr h="745753">
                <a:tc>
                  <a:txBody>
                    <a:bodyPr/>
                    <a:lstStyle/>
                    <a:p>
                      <a:r>
                        <a:rPr lang="ru-RU" sz="2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режим и распорядок дня для всех возрастных групп ДОО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537226"/>
                  </a:ext>
                </a:extLst>
              </a:tr>
              <a:tr h="745753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учебный план,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728855"/>
                  </a:ext>
                </a:extLst>
              </a:tr>
              <a:tr h="745753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календарный учебный график,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449393"/>
                  </a:ext>
                </a:extLst>
              </a:tr>
              <a:tr h="745753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календарный план воспитательной работы.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599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91963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364</TotalTime>
  <Words>2547</Words>
  <Application>Microsoft Office PowerPoint</Application>
  <PresentationFormat>Широкоэкранный</PresentationFormat>
  <Paragraphs>179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Wingdings 3</vt:lpstr>
      <vt:lpstr>Легкий дым</vt:lpstr>
      <vt:lpstr>                                     Муниципальное бюджетное дошкольное образовательное учреждение «Детский сад № 25 комбинированного вида»    Основная образовательная программа дошкольного образования</vt:lpstr>
      <vt:lpstr>Образовательная программа  дошкольного образовательного учреждения –  локальный нормативный акт, определяющий содержание дошкольного образования в дошкольном образовательном учреждении  </vt:lpstr>
      <vt:lpstr>               Нормативно-правовой основой для разработки Программы являются следующие нормативно-правовые документы:  - Указ Президента Российской Федерации от 7 мая 2018 г. № 204 «О национальных целях и стратегических задачах развития Российской Федерации на период до 2024 года»;  ‒ Указ Президента Российской Федерации от 21 июля 2020 г. № 474 «О национальных целях развития Российской Федерации на период до 2030 года»;  ‒ Указ Президента Российской Федерации от 9 ноября 2022 г. № 809 «Об утверждении основ государственной политики по сохранению и укреплению традиционных российских духовно-нравственных ценностей»;  ‒ Федеральный закон от 29 декабря 2012 г. № 273-ФЗ «Об образовании в Российской Федерации»;  ‒ Федеральный закон от 31 июля 2020 г. № 304-ФЗ «О внесении изменений в Федеральный закон «Об образовании в Российской Федерации» по вопросам воспитания обучающихся»;  ‒ Федеральный закон от 24 сентября 2022 г. № 371-ФЗ «О внесении изменений в Федеральный закон «Об образовании в Российской Федерации» и статью 1 Федерального закона «Об обязательных требованиях в Российской Федерации»; ‒ распоряжение Правительства Российской Федерации от 29 мая 2015 г. № 999-р «Об утверждении Стратегии развития воспитания в Российской Федерации на период до 2025 года»;</vt:lpstr>
      <vt:lpstr>              Нормативно-правовой основой для разработки Программы являются следующие нормативно-правовые документы:  ‒ федеральный государственный образовательный стандарт дошкольного образования (утвержден приказом Минобрнауки России от 17 октября 2013 г. № 1155, зарегистрировано в Минюсте России 14 ноября 2013 г., регистрационный № 30384; в редакции приказа Минпросвещения России от 8 ноября 2022 г. № 955, зарегистрировано в Минюсте России 6 февраля 2023 г., регистрационный № 72264);  ‒ федеральная образовательная программа дошкольного образования (утверждена приказом Минпросвещения России от 25 ноября 2022 г. № 1028, зарегистрировано в Минюсте России 28 декабря 2022 г., регистрационный № 71847);  ‒ Порядок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 (утверждена приказом Минпросвещения России от 31 июля 2020 года № 373, 4 зарегистрировано в Минюсте России 31 августа 2020 г., регистрационный № 59599);  ‒ Санитарные правила СП 2.4.3648-20 «Санитарно-эпидемиологические требования к организациям воспитания и обучения, отдыха и оздоровления детей и молодёжи (утверждены постановлением Главного государственного санитарного врача Российской Федерации от 28 сентября 2020 г. № 28, зарегистрировано в Минюсте России 18 декабря 2020 г., регистрационный № 61573);  ‒ Устав Детского сада № 25;  ‒ Программа развития Детского сада № 25. </vt:lpstr>
      <vt:lpstr>Презентация PowerPoint</vt:lpstr>
      <vt:lpstr>          Целями Программы являются разностороннее развитие детей дошкольного возраста с учетом их возрастных и индивидуальных особенностей, в том числе достижение детьми дошкольного возраста уровня развития, необходимого и достаточного для успешного освоения ими образовательных программ начального общего образования, на основе индивидуального подхода к детям дошкольного возраста и специфичных для детей дошкольного возраста видов деятельности на основе духовно-нравственных ценностей российского народа, исторических и национальнокультурных традиций.               Цели Программы достигаются через решение следующих задач  (п. 1.6. ФГОС ДО, п. 1.1.1 ФОП ДО):  1) обеспечение единых для Российской Федерации содержания ДО и планируемых результатов освоения образовательной программы ДО;  2) охрана и укрепление физического и психического здоровья детей, в том числе их эмоционального благополучия;  3) приобщение детей (в соответствии с возрастными особенностями) к базовым ценностям российского народа – жизнь, достоинство, права и свободы человека, патриотизм, гражданственность,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России; создание условий для формирования ценностного отношения к окружающему миру, становления опыта действий и поступков на основе осмысления ценностей;  </vt:lpstr>
      <vt:lpstr>4) обеспечение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здоровья), с учетом разнообразия образовательных потребностей и индивидуальных возможностей;  5) создание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ребёнка как субъекта отношений с самим собой, другими детьми, взрослыми и миром;  6) объединение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  7) формирование общей культуры личности детей, в том числе ценностей здорового образа жизни, обеспечение развития физических, личностных, нравственных качеств и основ патриотизма, интеллектуальных и художественно-творческих способностей ребёнка, его инициативности, самостоятельности и ответственности, формирование предпосылок учебной деятельности;  8) формирование социокультурной среды, соответствующей возрастным, индивидуальным, психологическим и физиологическим особенностям детей;  9) обеспечение психолого-педагогической поддержки семьи и повышение компетентности родителей (законных представителей) в вопросах развития и образования, охраны и укрепления здоровья детей;  10) обеспечение преемственности целей, задач и содержания дошкольного общего и начального общего образования;  11) достижение детьми на этапе завершения ДО уровня развития, необходимого и достаточного для успешного освоения ими образовательных программ начального общего образования.</vt:lpstr>
      <vt:lpstr>Соотношение частей ОП ДО</vt:lpstr>
      <vt:lpstr>Программа представляет собой учебно-методическую документацию, в составе которой:</vt:lpstr>
      <vt:lpstr>В программе содержится  3 основных раздела:</vt:lpstr>
      <vt:lpstr>Целевой раздел</vt:lpstr>
      <vt:lpstr>Содержательный раздел</vt:lpstr>
      <vt:lpstr>Содержательный раздел</vt:lpstr>
      <vt:lpstr>Содержание образования по образовательным областям</vt:lpstr>
      <vt:lpstr>Презентация PowerPoint</vt:lpstr>
      <vt:lpstr>Взаимодействие педагогического коллектива с семьями обучающихся.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Организационный раздел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 25 комбинированного вида»    Основная образовательная программа дошкольного образования</dc:title>
  <dc:creator>Пользователь</dc:creator>
  <cp:lastModifiedBy>Заведующий</cp:lastModifiedBy>
  <cp:revision>32</cp:revision>
  <dcterms:created xsi:type="dcterms:W3CDTF">2024-12-03T06:04:34Z</dcterms:created>
  <dcterms:modified xsi:type="dcterms:W3CDTF">2024-12-06T06:34:18Z</dcterms:modified>
</cp:coreProperties>
</file>